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27"/>
  </p:handoutMasterIdLst>
  <p:sldIdLst>
    <p:sldId id="256" r:id="rId3"/>
    <p:sldId id="282" r:id="rId4"/>
    <p:sldId id="257" r:id="rId5"/>
    <p:sldId id="286" r:id="rId6"/>
    <p:sldId id="287" r:id="rId7"/>
    <p:sldId id="295" r:id="rId8"/>
    <p:sldId id="297" r:id="rId9"/>
    <p:sldId id="296" r:id="rId11"/>
    <p:sldId id="300" r:id="rId12"/>
    <p:sldId id="299" r:id="rId13"/>
    <p:sldId id="291" r:id="rId14"/>
    <p:sldId id="285" r:id="rId15"/>
    <p:sldId id="294" r:id="rId16"/>
    <p:sldId id="305" r:id="rId17"/>
    <p:sldId id="306" r:id="rId18"/>
    <p:sldId id="308" r:id="rId19"/>
    <p:sldId id="310" r:id="rId20"/>
    <p:sldId id="311" r:id="rId21"/>
    <p:sldId id="313" r:id="rId22"/>
    <p:sldId id="309" r:id="rId23"/>
    <p:sldId id="314" r:id="rId24"/>
    <p:sldId id="315" r:id="rId25"/>
    <p:sldId id="316" r:id="rId26"/>
  </p:sldIdLst>
  <p:sldSz cx="12192000" cy="6858000"/>
  <p:notesSz cx="6858000" cy="9144000"/>
  <p:embeddedFontLst>
    <p:embeddedFont>
      <p:font typeface="汉仪正圆-45W" panose="00020600040101010101" charset="-122"/>
      <p:regular r:id="rId32"/>
    </p:embeddedFont>
    <p:embeddedFont>
      <p:font typeface="Algerian" panose="04020705040A02060702" charset="0"/>
      <p:regular r:id="rId33"/>
    </p:embeddedFont>
    <p:embeddedFont>
      <p:font typeface="汉仪中宋S" panose="00020600040101010101" charset="-122"/>
      <p:regular r:id="rId34"/>
    </p:embeddedFont>
    <p:embeddedFont>
      <p:font typeface="黑体" panose="02010609060101010101" charset="-122"/>
      <p:regular r:id="rId35"/>
    </p:embeddedFont>
    <p:embeddedFont>
      <p:font typeface="Wingdings 2" panose="05020102010507070707" pitchFamily="18" charset="2"/>
      <p:regular r:id="rId36"/>
    </p:embeddedFont>
    <p:embeddedFont>
      <p:font typeface="方正楷体_GB2312" panose="02000000000000000000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8" clrIdx="0"/>
  <p:cmAuthor id="1" name="guoweilun" initials="g" lastIdx="4" clrIdx="0"/>
  <p:cmAuthor id="2" name="Windows 用户" initials="W用" lastIdx="28" clrIdx="1"/>
  <p:cmAuthor id="4" name="lenovo" initials="l" lastIdx="1" clrIdx="3"/>
  <p:cmAuthor id="5" name="王 雪" initials="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F4E0"/>
    <a:srgbClr val="FAF2DF"/>
    <a:srgbClr val="E66617"/>
    <a:srgbClr val="A0A87E"/>
    <a:srgbClr val="A2A778"/>
    <a:srgbClr val="F08B55"/>
    <a:srgbClr val="FCE2A4"/>
    <a:srgbClr val="ED8853"/>
    <a:srgbClr val="749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2"/>
        <p:guide pos="38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50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正圆-45W" panose="00020600040101010101" charset="-122"/>
              </a:rPr>
            </a:fld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正圆-45W" panose="00020600040101010101" charset="-122"/>
              </a:rPr>
            </a:fld>
            <a:endParaRPr lang="zh-CN" altLang="en-US">
              <a:cs typeface="汉仪正圆-4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F279984D-2680-458E-9FD3-DA0B42A10E5B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6395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995" y="492125"/>
            <a:ext cx="11767185" cy="615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D7E23F7-2C2F-4439-8771-CF74DAD7FF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FEBEBC3-80FF-4C66-A06C-028EE844B8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单击此处编辑标题式</a:t>
            </a:r>
            <a:endParaRPr lang="zh-CN" altLang="en-US" dirty="0"/>
          </a:p>
        </p:txBody>
      </p:sp>
    </p:spTree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cs typeface="汉仪正圆-45W" panose="00020600040101010101" charset="-122"/>
              </a:defRPr>
            </a:lvl1pPr>
            <a:lvl2pPr marL="685800" indent="-228600">
              <a:defRPr spc="300">
                <a:cs typeface="汉仪正圆-45W" panose="00020600040101010101" charset="-122"/>
              </a:defRPr>
            </a:lvl2pPr>
            <a:lvl3pPr marL="1143000" indent="-228600">
              <a:defRPr spc="300">
                <a:cs typeface="汉仪正圆-45W" panose="00020600040101010101" charset="-122"/>
              </a:defRPr>
            </a:lvl3pPr>
            <a:lvl4pPr marL="1600200" indent="-228600">
              <a:defRPr spc="300">
                <a:cs typeface="汉仪正圆-45W" panose="00020600040101010101" charset="-122"/>
              </a:defRPr>
            </a:lvl4pPr>
            <a:lvl5pPr marL="2057400" indent="-228600">
              <a:defRPr spc="300"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6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76395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0010" y="1407160"/>
            <a:ext cx="7054850" cy="279971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Fight for </a:t>
            </a:r>
            <a:endParaRPr lang="en-US" altLang="zh-CN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Video!</a:t>
            </a:r>
            <a:endParaRPr lang="zh-CN" altLang="en-US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47040" y="48260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eager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675" y="1108710"/>
            <a:ext cx="111328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36.After several failures, Mattew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success.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37. After several failures, Mattew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succeed/be successful.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457200"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几次失败后，马修渴望成功。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38. I wasn’t able to hide my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when I asked, “What do you wish me do now?”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175" y="335407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youth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585" y="3812540"/>
            <a:ext cx="8709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39. He was a great football player </a:t>
            </a:r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 his youth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40.  青年文化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41. the youth of today 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42. Old as he is, he is full of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enthusiasm.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他虽然老了，却充满了青春的热情。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4195" y="3900170"/>
            <a:ext cx="263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 sb's youth </a:t>
            </a:r>
            <a:endParaRPr lang="en-US" altLang="zh-CN" sz="24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4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某人的青年时期</a:t>
            </a:r>
            <a:endParaRPr lang="en-US" altLang="zh-CN" sz="24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3875" y="105029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is eager for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3875" y="1513205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is eager to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4865" y="4276725"/>
            <a:ext cx="6755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</a:t>
            </a:r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年轻时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是一名伟大的足球运动员。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9145" y="239014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eagerness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6745" y="465201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youth culture</a:t>
            </a:r>
            <a:endParaRPr lang="en-US" altLang="zh-CN" sz="28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15435" y="5173980"/>
            <a:ext cx="217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当代青年</a:t>
            </a:r>
            <a:endParaRPr lang="zh-CN" altLang="en-US" sz="28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03875" y="549656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youthful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3725" y="328930"/>
            <a:ext cx="6137910" cy="735965"/>
          </a:xfrm>
          <a:prstGeom prst="rect">
            <a:avLst/>
          </a:prstGeom>
        </p:spPr>
        <p:txBody>
          <a:bodyPr wrap="square" lIns="121864" tIns="60932" rIns="121864" bIns="60932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perform &amp; </a:t>
            </a: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performance</a:t>
            </a: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zh-CN" sz="4000" b="1" dirty="0">
              <a:ln>
                <a:solidFill>
                  <a:srgbClr val="FFFF00"/>
                </a:solidFill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025" y="1584960"/>
            <a:ext cx="6051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43.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“A Buddism godness Guanyin Bodhisattva” is the Chinese national cultural heritage of mankind. It is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 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disabled </a:t>
            </a:r>
            <a:r>
              <a:rPr lang="en-US" altLang="zh-CN" sz="3200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(perform). The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 moved the whole China.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7475" y="1584960"/>
            <a:ext cx="4043045" cy="3613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6585" y="313055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performed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93390" y="355346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performers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4805" y="4010025"/>
            <a:ext cx="2343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performance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4170" y="657860"/>
            <a:ext cx="11449050" cy="2188210"/>
          </a:xfrm>
          <a:prstGeom prst="rect">
            <a:avLst/>
          </a:prstGeom>
        </p:spPr>
        <p:txBody>
          <a:bodyPr wrap="square" lIns="121864" tIns="60932" rIns="121864" bIns="60932">
            <a:spAutoFit/>
          </a:bodyPr>
          <a:lstStyle/>
          <a:p>
            <a:pPr defTabSz="1218565">
              <a:lnSpc>
                <a:spcPct val="14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44. She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（发挥重要作用</a:t>
            </a:r>
            <a:r>
              <a:rPr lang="zh-CN" altLang="en-US" sz="3200" dirty="0">
                <a:solidFill>
                  <a:schemeClr val="tx1"/>
                </a:solidFill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 our organization.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1218565">
              <a:lnSpc>
                <a:spcPct val="140000"/>
              </a:lnSpc>
            </a:pP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23298" y="657632"/>
            <a:ext cx="5008880" cy="612775"/>
          </a:xfrm>
          <a:prstGeom prst="rect">
            <a:avLst/>
          </a:prstGeom>
        </p:spPr>
        <p:txBody>
          <a:bodyPr wrap="none" lIns="121864" tIns="60932" rIns="121864" bIns="60932">
            <a:spAutoFit/>
          </a:bodyPr>
          <a:lstStyle/>
          <a:p>
            <a:pPr defTabSz="1218565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performs an important role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44170" y="2339975"/>
            <a:ext cx="254254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adventure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365" y="3514725"/>
            <a:ext cx="105156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45.  冒险精神  a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of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</a:t>
            </a:r>
            <a:r>
              <a:rPr lang="en-US" altLang="zh-CN" sz="3200">
                <a:solidFill>
                  <a:srgbClr val="FCF4E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3200" u="sng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46. An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is someone who is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enough to explore the unknown world.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冒险家是那些有足够的冒险精神去探索未知世界的人。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7915" y="3424555"/>
            <a:ext cx="1296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spirit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9245" y="3469640"/>
            <a:ext cx="2203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adventure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3415" y="4436745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adventure</a:t>
            </a:r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41540" y="4436745"/>
            <a:ext cx="2992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adventurous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6" grpId="1"/>
      <p:bldP spid="7" grpId="1"/>
      <p:bldP spid="8" grpId="0"/>
      <p:bldP spid="9" grpId="0"/>
      <p:bldP spid="8" grpId="1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1887" y="871573"/>
            <a:ext cx="12097344" cy="569150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pPr lvl="0"/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一、根据句意，选出下列句子中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flexible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的释义。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 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可变通的；灵活的</a:t>
            </a:r>
            <a:endParaRPr lang="en-US" altLang="zh-CN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b.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易弯曲的；柔韧的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47. The inventors said the material becomes </a:t>
            </a:r>
            <a:r>
              <a:rPr lang="en-US" altLang="zh-CN" sz="3000" b="1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when wet, so they’re exploring ways to use it in wet environments.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2012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湖南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48. Schedules tend to be </a:t>
            </a:r>
            <a:r>
              <a:rPr lang="en-US" altLang="zh-CN" sz="3000" b="1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with business meetings sometimes starting later than planned.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2014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浙江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二、翻译句子。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49.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弹性的工作时间是女性择业考虑的重要因素。</a:t>
            </a:r>
            <a:endParaRPr lang="zh-CN" altLang="en-US" sz="3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________________________ are a  major career consideration for women.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50.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他在这个问题上寸步不让。</a:t>
            </a:r>
            <a:endParaRPr lang="zh-CN" altLang="en-US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He’s completely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on the subject.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06610" y="286869"/>
            <a:ext cx="46991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0649419" y="2681349"/>
            <a:ext cx="672075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10703725" y="3583876"/>
            <a:ext cx="672075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6"/>
          <p:cNvSpPr txBox="1"/>
          <p:nvPr/>
        </p:nvSpPr>
        <p:spPr>
          <a:xfrm>
            <a:off x="222885" y="4958715"/>
            <a:ext cx="531114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Flexible working / work hours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2967749" y="5906189"/>
            <a:ext cx="1686313" cy="553994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inflexible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0010" y="1729740"/>
            <a:ext cx="7054850" cy="279971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Fight for </a:t>
            </a:r>
            <a:endParaRPr lang="en-US" altLang="zh-CN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Video!</a:t>
            </a:r>
            <a:endParaRPr lang="zh-CN" altLang="en-US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160" y="483235"/>
            <a:ext cx="35648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2410: 22mins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2412: 9mins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74320" y="184150"/>
            <a:ext cx="10535920" cy="7130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租金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食品杂货；食品杂货店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3. 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紧急情况；突发事件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 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自愿</a:t>
            </a:r>
            <a:r>
              <a:rPr lang="en-US" altLang="zh-CN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无偿；主动说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志愿的；自愿的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在 </a:t>
            </a:r>
            <a:r>
              <a:rPr lang="en-US" altLang="zh-CN" sz="3200" b="1" dirty="0"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往城市的商业区 </a:t>
            </a:r>
            <a:r>
              <a:rPr lang="en-US" altLang="zh-CN" sz="3200" b="1" dirty="0"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市中心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adv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7.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一个镜头；场景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8.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公寓；一套房间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endParaRPr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9.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回答；反应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回答；回应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v.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2014122" y="234982"/>
            <a:ext cx="2710787" cy="63944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rent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5346700" y="969645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grocery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5075886" y="1607235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emergency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5076356" y="2245041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volunteer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4495482" y="2814710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voluntary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7373951" y="3400648"/>
            <a:ext cx="2710787" cy="63944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downtown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3913974" y="4094107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scene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3993984" y="4805477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flat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3311553" y="53486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response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3078508" y="59836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respon</a:t>
            </a: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311525" y="6478270"/>
            <a:ext cx="2275840" cy="254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1" grpId="0"/>
      <p:bldP spid="14" grpId="0"/>
      <p:bldP spid="17" grpId="0"/>
      <p:bldP spid="18" grpId="0"/>
      <p:bldP spid="19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79730" y="340995"/>
            <a:ext cx="11676380" cy="64903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11. accountant </a:t>
            </a:r>
            <a:r>
              <a:rPr lang="en-US" altLang="zh-CN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12. grocer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13.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lap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n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</a:t>
            </a:r>
            <a:r>
              <a:rPr kumimoji="0" 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14.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teller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15. 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提取；支取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16.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17.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摇头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点头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18.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一个灿烂的笑容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19.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改编自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数（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钱）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513459" y="1825741"/>
            <a:ext cx="43529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大腿的上面部分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993900" y="2397241"/>
            <a:ext cx="542671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讲述者；（银行）出纳员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2058416" y="1177030"/>
            <a:ext cx="352107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Kingsoft Phonetic Plain" charset="0"/>
              </a:rPr>
              <a:t>食品杂货商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3299079" y="528955"/>
            <a:ext cx="432689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会计（员）；会计师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232150" y="2968625"/>
            <a:ext cx="4102100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draw </a:t>
            </a:r>
            <a:r>
              <a:rPr lang="en-US" altLang="zh-CN" sz="3200" b="1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sth</a:t>
            </a: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 out of </a:t>
            </a:r>
            <a:r>
              <a:rPr lang="en-US" altLang="zh-CN" sz="3200" b="1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sth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0915" y="3616960"/>
            <a:ext cx="3870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怀着热切的兴趣看着</a:t>
            </a:r>
            <a:endParaRPr lang="zh-CN" altLang="en-US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4756150" y="361696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watch with anxious interest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3136265" y="4265295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shake/nod one’s head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3422015" y="482854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 bright smile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2477135" y="5428615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be adapted from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2477135" y="604012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count out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2" grpId="0"/>
      <p:bldP spid="4" grpId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/>
        </p:nvSpPr>
        <p:spPr>
          <a:xfrm>
            <a:off x="312420" y="736600"/>
            <a:ext cx="11562080" cy="5262245"/>
          </a:xfrm>
          <a:prstGeom prst="rect">
            <a:avLst/>
          </a:prstGeom>
        </p:spPr>
        <p:txBody>
          <a:bodyPr wrap="square">
            <a:spAutoFit/>
          </a:bodyPr>
          <a:p>
            <a:pPr marL="609600" indent="-609600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二、</a:t>
            </a:r>
            <a:r>
              <a:rPr lang="zh-CN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根据所给汉语，完成下列句子。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21. I was a new teacher, and I ______________________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（如实报告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the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students’ work.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22.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She was told to wear flat shoes, </a:t>
            </a:r>
            <a:r>
              <a:rPr lang="en-US" altLang="zh-CN" sz="2800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由于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)her back problem.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23. There are certain factors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（因素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_________________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（考虑到）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on my new invention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24. Han Chinese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（占）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91.59% of the Chinese population.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25. 我们绝不能在考试中作弊。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53300" y="3427431"/>
            <a:ext cx="2878455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take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into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account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4656640" y="1507878"/>
            <a:ext cx="40841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gave an honest account of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2918106" y="4650043"/>
            <a:ext cx="2592288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735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account for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12420" y="259715"/>
            <a:ext cx="2298700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account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9740" y="2769571"/>
            <a:ext cx="2216785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on account of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245" y="5932805"/>
            <a:ext cx="6278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On no account can we</a:t>
            </a:r>
            <a:r>
              <a:rPr lang="en-US" altLang="zh-CN" sz="28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cheat in the exam.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" grpId="0"/>
      <p:bldP spid="36" grpId="0"/>
      <p:bldP spid="31" grpId="0"/>
      <p:bldP spid="4" grpId="0"/>
      <p:bldP spid="37" grpId="1"/>
      <p:bldP spid="3" grpId="1"/>
      <p:bldP spid="36" grpId="1"/>
      <p:bldP spid="31" grpId="1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106680" y="1092200"/>
            <a:ext cx="12305030" cy="519874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写出下列句子中画线部分的汉语释义。</a:t>
            </a:r>
            <a:endParaRPr lang="en-US" altLang="zh-CN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26. Children need to feel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in order to do well at school.    _________          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27. We want a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 future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for our children.                              _________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28. She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the rope firmly to the back of the car.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29. She has bought a bicycle and is worried about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     _________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30. It’s standard practice for a company like this one to employ a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 </a:t>
            </a:r>
            <a:endParaRPr lang="en-US" altLang="zh-CN" sz="3000" u="sng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guard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                                                                   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31. This insurance plan offers your family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financial 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in the event of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your death. 		                                              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32. If it’s a choice between higher pay and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job 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I’d prefer to keep my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job.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			                                                        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9816791" y="2891498"/>
            <a:ext cx="127031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安全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16790" y="3841796"/>
            <a:ext cx="1017632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保安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0845" y="4719540"/>
            <a:ext cx="1901121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经济保障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6790" y="1433512"/>
            <a:ext cx="1652237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安心的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6790" y="1967142"/>
            <a:ext cx="215042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可靠的未来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6790" y="2429745"/>
            <a:ext cx="215042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拴牢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5619" y="5618866"/>
            <a:ext cx="360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工作保障 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工作稳定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304800" y="416560"/>
            <a:ext cx="5266055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secure &amp; 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security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0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1"/>
          <p:cNvSpPr txBox="1"/>
          <p:nvPr/>
        </p:nvSpPr>
        <p:spPr>
          <a:xfrm>
            <a:off x="342900" y="733425"/>
            <a:ext cx="119049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33. I was lucky: I became a pilot in 1970, almost ten years before I graduated _________ medical school.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34. After  _________ (graduate), she worked to help her sisters and brothers pay for their schooling.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35. Like many new _________ (graduate), I left university full of hope for the future but with no real idea of what I wanted to do.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482850" y="235521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from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834515" y="310197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graduation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67430" y="454850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graduates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42900" y="669925"/>
            <a:ext cx="6237605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graduate &amp; </a:t>
            </a:r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graduation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34390" y="834390"/>
            <a:ext cx="10534650" cy="5210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设计；绘制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设计者；设计师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专家；内行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可能的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独特的；独一无二的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消极的；被动的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7.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表现；业绩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（使）振作起来；（使）高兴起来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3587344" y="950931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design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378227" y="155578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designer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3773071" y="213488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expert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2452370" y="2835275"/>
            <a:ext cx="31337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likely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3691255" y="4079875"/>
            <a:ext cx="437007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passive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4158017" y="476737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performance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667792" y="534639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cheer up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5192563" y="345152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unique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53273" y="724520"/>
            <a:ext cx="116789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en-US" altLang="zh-CN" sz="3200" u="sng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36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 It’s important for the </a:t>
            </a:r>
            <a:r>
              <a:rPr lang="en-US" altLang="zh-CN" sz="3200" b="1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figures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 be updated regularly.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564" y="1598783"/>
            <a:ext cx="1139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9725" y="2524760"/>
            <a:ext cx="1170622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37. ________________________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（当一名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公众人物）</a:t>
            </a:r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today is a lot more difficult than it used to be.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38. In order to _______________________</a:t>
            </a:r>
            <a:r>
              <a:rPr lang="zh-CN" altLang="en-US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有一个好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身材）</a:t>
            </a:r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most women try everything to lose weight.</a:t>
            </a:r>
            <a:endParaRPr lang="en-US" altLang="zh-CN" sz="32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345" y="2513965"/>
            <a:ext cx="4312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Being a public figure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50565" y="3484245"/>
            <a:ext cx="4295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have a good figure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30" y="4732020"/>
            <a:ext cx="11553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39.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No one could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弄明白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how he got to be so wealthy.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8195" y="4732020"/>
            <a:ext cx="1956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figure out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9725" y="598805"/>
            <a:ext cx="221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figure</a:t>
            </a:r>
            <a:endParaRPr lang="en-US" altLang="zh-CN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46380" y="385445"/>
            <a:ext cx="12111990" cy="602996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pPr lvl="0" eaLnBrk="0" hangingPunct="0">
              <a:lnSpc>
                <a:spcPct val="150000"/>
              </a:lnSpc>
            </a:pP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40. The parents are shocked by the news that their son needed ______ operation.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41. First Dr. Robert taught the monkeys to do different jobs, then he operated ________ them.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42. The lab is ________ operation. The move for the Engineers should be completed next week.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43. The plan was soon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.(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实施;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投入使用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91556" y="505238"/>
            <a:ext cx="46991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operate &amp; operation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59820" y="1259596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0729" y="3505716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78992" y="4204812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44670" y="5617845"/>
            <a:ext cx="3913505" cy="61277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put into operation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1020" y="1445260"/>
            <a:ext cx="1130173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5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44. Every Tuesday afternoon, they _______________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聚在一起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to exchange their ideas on books.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 3" panose="05040102010807070707" pitchFamily="18" charset="2"/>
            </a:endParaRPr>
          </a:p>
          <a:p>
            <a:pPr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45.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（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围着篝火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, the tourists danced with the local people.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 3" panose="05040102010807070707" pitchFamily="18" charset="2"/>
            </a:endParaRPr>
          </a:p>
          <a:p>
            <a:pPr>
              <a:lnSpc>
                <a:spcPts val="45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46. However serious a problem you may have, you should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（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鼓起勇气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to face the challenge.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ectangle 30"/>
          <p:cNvSpPr>
            <a:spLocks noChangeArrowheads="1"/>
          </p:cNvSpPr>
          <p:nvPr/>
        </p:nvSpPr>
        <p:spPr bwMode="auto">
          <a:xfrm>
            <a:off x="304966" y="416493"/>
            <a:ext cx="2710787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gather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8598" y="2657223"/>
            <a:ext cx="467169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Gathering around the fire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6114" y="4339812"/>
            <a:ext cx="451294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 (up) your courage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13237" y="1445378"/>
            <a:ext cx="28416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 together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"/>
          <p:cNvSpPr txBox="1"/>
          <p:nvPr/>
        </p:nvSpPr>
        <p:spPr>
          <a:xfrm>
            <a:off x="239395" y="835025"/>
            <a:ext cx="11879580" cy="6016625"/>
          </a:xfrm>
          <a:prstGeom prst="rect">
            <a:avLst/>
          </a:prstGeom>
        </p:spPr>
        <p:txBody>
          <a:bodyPr lIns="121876" tIns="60937" rIns="121876" bIns="60937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zh-CN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47. He’s famous in the 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music 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  		                                    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48. At the end of the story, my mind continued the final 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of reunion, on and on, until my own lost dog and I were, in my mind, running together.					                                                                                _________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49. You can take a couple of breaths and think of something that gives you pleasure: a beautiful 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 in nature, or someone you love.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	                                                                                                                    										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50. crime scene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				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22254" y="486250"/>
            <a:ext cx="1690831" cy="705485"/>
          </a:xfrm>
          <a:prstGeom prst="rect">
            <a:avLst/>
          </a:prstGeom>
          <a:noFill/>
        </p:spPr>
        <p:txBody>
          <a:bodyPr wrap="square" lIns="91372" tIns="45718" rIns="91372" bIns="45718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scene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0550" y="1323340"/>
            <a:ext cx="2795905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音乐界 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圈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36530" y="2707005"/>
            <a:ext cx="1203960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场景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36530" y="4074160"/>
            <a:ext cx="1203960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景色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5290" y="4649470"/>
            <a:ext cx="2296795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犯罪现场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4030" y="995045"/>
            <a:ext cx="7933690" cy="4570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9.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催促；逼迫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热切的；渴望的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11.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青年时期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12.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冒险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13.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可变通的；灵活的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14.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be on sb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s back about 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sth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15.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kangaroo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3793490" y="1095375"/>
            <a:ext cx="21177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press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4345842" y="17412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eager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3251200" y="2386965"/>
            <a:ext cx="235712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youth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2239010" y="3032760"/>
            <a:ext cx="260540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adventure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4844415" y="4324350"/>
            <a:ext cx="3319145" cy="546100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缠磨；烦扰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2813722" y="493374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袋鼠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4889033" y="361916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flexible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26" grpId="0"/>
      <p:bldP spid="30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877" y="198751"/>
            <a:ext cx="156892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design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2006" y="1896585"/>
            <a:ext cx="11319315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16. Every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_______________ 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(design) hopes that his work can stand the test of time.</a:t>
            </a:r>
            <a:r>
              <a:rPr lang="zh-CN" altLang="en-US" sz="3200" kern="100" dirty="0">
                <a:solidFill>
                  <a:schemeClr val="tx1"/>
                </a:solidFill>
                <a:latin typeface="Times New Roman" panose="02020603050405020304" charset="0"/>
              </a:rPr>
              <a:t>（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20012</a:t>
            </a:r>
            <a:r>
              <a:rPr lang="en-US" altLang="zh-CN" sz="3200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上海）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17. This course is designed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 an introduction to the subject.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18. It is said that the early European playing-cards were designed 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_______________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 entertainment</a:t>
            </a:r>
            <a:r>
              <a:rPr lang="zh-CN" altLang="en-US" sz="3200" kern="100" dirty="0">
                <a:solidFill>
                  <a:schemeClr val="tx1"/>
                </a:solidFill>
                <a:latin typeface="Times New Roman" panose="02020603050405020304" charset="0"/>
              </a:rPr>
              <a:t>（娱乐）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and education.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11938" y="1767741"/>
            <a:ext cx="1667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designer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96979" y="5260021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for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3191" y="1013204"/>
            <a:ext cx="10495230" cy="553994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一、在空白处填入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个适当的单词或括号内单词的正确形式。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96000" y="3325495"/>
            <a:ext cx="120205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1495" y="3909060"/>
            <a:ext cx="501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 designed as...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被设计为</a:t>
            </a:r>
            <a:endParaRPr lang="zh-CN" altLang="en-US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2515" y="5927725"/>
            <a:ext cx="501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 designed for...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为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而设计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  <p:bldP spid="2" grpId="0"/>
      <p:bldP spid="3" grpId="0"/>
      <p:bldP spid="2" grpId="1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08517" y="1657080"/>
            <a:ext cx="11574966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19.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那位设计师的才华给我们留下了深刻的印象。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(be impressed with, talent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才华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__________________________________________________________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20. 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Whether by chance or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design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it so happened that there were exactly 150 people in the station. 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__________________________________________________________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90353" y="2676068"/>
            <a:ext cx="9106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are very impressed with the designer’s talent.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0193" y="754495"/>
            <a:ext cx="6818379" cy="584771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</a:rPr>
              <a:t>二、根据所给词块，翻译下列句子。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2980" y="4959350"/>
            <a:ext cx="9799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不知是偶然还是</a:t>
            </a:r>
            <a:r>
              <a:rPr lang="zh-CN" altLang="en-US" sz="3200">
                <a:solidFill>
                  <a:srgbClr val="C00000"/>
                </a:solidFill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有意</a:t>
            </a:r>
            <a:r>
              <a:rPr lang="zh-CN" altLang="en-US" sz="32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，车站里正好有150人。</a:t>
            </a:r>
            <a:endParaRPr lang="zh-CN" altLang="en-US" sz="32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02220" y="4373245"/>
            <a:ext cx="416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design=on purpose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2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877" y="198751"/>
            <a:ext cx="1568923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expert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3191" y="1013204"/>
            <a:ext cx="10495230" cy="553994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一、在空白处填入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个适当的单词或括号内单词的正确形式。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844675"/>
            <a:ext cx="113855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21. Some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(expert) say that women will become more effective managers than men. </a:t>
            </a:r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22.He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making toys. That is why he is quite popular with children.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他擅长做玩具。这就是为什么他很受孩子们的欢迎。</a:t>
            </a:r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6608" y="1844576"/>
            <a:ext cx="144653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experts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9763" y="3255546"/>
            <a:ext cx="4540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is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2313" y="3255546"/>
            <a:ext cx="128841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expert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94433" y="3255546"/>
            <a:ext cx="97345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at/in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6020" y="1377825"/>
            <a:ext cx="10777738" cy="419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23. If the stress in your life is too much, you are likely ____________ (get) ill.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2016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上海改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24. The harder you try to beat him, the ______________ (likely) you will get hit.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2014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辽宁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25. Stephen Hawking believes that the earth is ___________ (likely) to be the only planet where life has developed gradually.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2010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福建改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26. If one is late for a job interview, </a:t>
            </a:r>
            <a:r>
              <a:rPr lang="en-US" altLang="zh-CN" sz="2800" u="sng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     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 will get the job. 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如果一个人面试迟到了，他就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不太可能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得到这份工作。</a:t>
            </a:r>
            <a:endParaRPr lang="zh-CN" altLang="en-US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8759491" y="1447610"/>
            <a:ext cx="127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zh-CN" sz="2800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get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2286" y="236240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more likely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7403" y="339419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unlikely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030" y="670199"/>
            <a:ext cx="138211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likely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5990590" y="4425950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it is not likely that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715" y="198755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unique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165" y="857250"/>
            <a:ext cx="112052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27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    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n. 独特性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28. Don’t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to improve yourself.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不要错过这个独一无二的提升自己的机会。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29. You will get used to his way of doing things which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him.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你会习惯他做事的独特方式。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715" y="295783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passive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330" y="3832225"/>
            <a:ext cx="106768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30. passive smoking 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31. When problems arise, we are supposed to deal with it </a:t>
            </a:r>
            <a:r>
              <a:rPr lang="en-US" altLang="zh-CN" sz="2800" u="sng"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, not </a:t>
            </a:r>
            <a:r>
              <a:rPr lang="en-US" altLang="zh-CN" sz="2800" u="sng"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     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.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当问题出现时，我们应该积极地处理它，而不是被动地。</a:t>
            </a:r>
            <a:endParaRPr lang="en-US" altLang="zh-CN" sz="2800"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37823" y="754281"/>
            <a:ext cx="210312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uniqueness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09933" y="1248946"/>
            <a:ext cx="95059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miss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8688" y="1248946"/>
            <a:ext cx="72453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the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8973" y="1248946"/>
            <a:ext cx="138049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69463" y="1248946"/>
            <a:ext cx="226060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opportunity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56148" y="2046506"/>
            <a:ext cx="4540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is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40983" y="2007771"/>
            <a:ext cx="138049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21473" y="2007771"/>
            <a:ext cx="52133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to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74268" y="3832126"/>
            <a:ext cx="38576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被动吸烟；吸二手烟</a:t>
            </a:r>
            <a:endParaRPr lang="zh-CN" altLang="en-US" sz="3200" b="1" kern="1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82208" y="4156611"/>
            <a:ext cx="151447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actively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7143" y="4618891"/>
            <a:ext cx="174117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passively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865" y="1285183"/>
            <a:ext cx="11539446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32. Be careful! The machine starts the moment you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按按钮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 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2011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湖北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33. They are __________________________________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催促我们迅速作决定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zh-CN" altLang="zh-CN" sz="2800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34. He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继续前行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finally got passed the finishing line.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2008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广东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35. The story was reported ___________________________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在报刊和电视上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/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35" y="2150290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 the button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3170" y="2559685"/>
            <a:ext cx="5954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pressing us to make a quick decision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0402" y="342891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pressed 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1326" y="4235761"/>
            <a:ext cx="457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press and on television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629920" y="776605"/>
            <a:ext cx="1544955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press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COMMONDATA" val="eyJoZGlkIjoiZGUxODc1Nzk3MTg5OWNmZTZmMGY2YjAyYTNhOWQ5NDMifQ=="/>
  <p:tag name="commondata" val="eyJjb3VudCI6MSwiaGRpZCI6IjFjODJlZDkwNTIxY2MzMGVjZmRhYTg5YmQwY2VlOGFjIiwidXNlckNvdW50IjoxfQ==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8906</Words>
  <Application>WPS 演示</Application>
  <PresentationFormat>宽屏</PresentationFormat>
  <Paragraphs>452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Wingdings</vt:lpstr>
      <vt:lpstr>汉仪正圆-45W</vt:lpstr>
      <vt:lpstr>Algerian</vt:lpstr>
      <vt:lpstr>汉仪中宋S</vt:lpstr>
      <vt:lpstr>Times New Roman</vt:lpstr>
      <vt:lpstr>思源黑体 CN Heavy</vt:lpstr>
      <vt:lpstr>黑体</vt:lpstr>
      <vt:lpstr>Kingsoft Phonetic Plain</vt:lpstr>
      <vt:lpstr>Wingdings 2</vt:lpstr>
      <vt:lpstr>方正楷体_GB2312</vt:lpstr>
      <vt:lpstr>Nexa Light</vt:lpstr>
      <vt:lpstr>Segoe Print</vt:lpstr>
      <vt:lpstr>华康少女文字W5(P)</vt:lpstr>
      <vt:lpstr>Calibri</vt:lpstr>
      <vt:lpstr>微软雅黑</vt:lpstr>
      <vt:lpstr>Arial Unicode MS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譞弋</cp:lastModifiedBy>
  <cp:revision>211</cp:revision>
  <dcterms:created xsi:type="dcterms:W3CDTF">2019-06-19T02:08:00Z</dcterms:created>
  <dcterms:modified xsi:type="dcterms:W3CDTF">2024-11-01T01:02:59Z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A361FA75CBF64F57B942166529291C81_11</vt:lpwstr>
  </property>
  <property fmtid="{D5CDD505-2E9C-101B-9397-08002B2CF9AE}" pid="4" name="KSOTemplateUUID">
    <vt:lpwstr>v1.0_mb_dBZf+Q2DMvmiDqIIuclW2w==</vt:lpwstr>
  </property>
</Properties>
</file>